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2" r:id="rId13"/>
    <p:sldId id="273" r:id="rId14"/>
    <p:sldId id="277" r:id="rId15"/>
    <p:sldId id="275" r:id="rId16"/>
    <p:sldId id="257" r:id="rId17"/>
    <p:sldId id="276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76" d="100"/>
          <a:sy n="76" d="100"/>
        </p:scale>
        <p:origin x="-9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да</c:v>
                </c:pt>
                <c:pt idx="1">
                  <c:v>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0.82</c:v>
                </c:pt>
                <c:pt idx="1">
                  <c:v>0.15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33024"/>
        <c:axId val="37643008"/>
      </c:barChart>
      <c:catAx>
        <c:axId val="3763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643008"/>
        <c:crosses val="autoZero"/>
        <c:auto val="1"/>
        <c:lblAlgn val="ctr"/>
        <c:lblOffset val="100"/>
        <c:noMultiLvlLbl val="0"/>
      </c:catAx>
      <c:valAx>
        <c:axId val="3764300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633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</c:v>
                </c:pt>
                <c:pt idx="1">
                  <c:v>3-4 раза</c:v>
                </c:pt>
                <c:pt idx="2">
                  <c:v>4 раза</c:v>
                </c:pt>
                <c:pt idx="3">
                  <c:v>4-5 раз</c:v>
                </c:pt>
                <c:pt idx="4">
                  <c:v>5 раз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0.56999999999999995</c:v>
                </c:pt>
                <c:pt idx="3">
                  <c:v>0.12000000000000002</c:v>
                </c:pt>
                <c:pt idx="4">
                  <c:v>0.18000000000000005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17120"/>
        <c:axId val="37718656"/>
      </c:barChart>
      <c:catAx>
        <c:axId val="3771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718656"/>
        <c:crosses val="autoZero"/>
        <c:auto val="1"/>
        <c:lblAlgn val="ctr"/>
        <c:lblOffset val="100"/>
        <c:noMultiLvlLbl val="0"/>
      </c:catAx>
      <c:valAx>
        <c:axId val="3771865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717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иногда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0.38000000000000012</c:v>
                </c:pt>
                <c:pt idx="2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39520"/>
        <c:axId val="37741312"/>
      </c:barChart>
      <c:catAx>
        <c:axId val="3773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741312"/>
        <c:crosses val="autoZero"/>
        <c:auto val="1"/>
        <c:lblAlgn val="ctr"/>
        <c:lblOffset val="100"/>
        <c:noMultiLvlLbl val="0"/>
      </c:catAx>
      <c:valAx>
        <c:axId val="3774131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73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0.9700000000000002</c:v>
                </c:pt>
                <c:pt idx="1">
                  <c:v>2.5000000000000001E-2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15648"/>
        <c:axId val="32321536"/>
      </c:barChart>
      <c:catAx>
        <c:axId val="3231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321536"/>
        <c:crosses val="autoZero"/>
        <c:auto val="1"/>
        <c:lblAlgn val="ctr"/>
        <c:lblOffset val="100"/>
        <c:noMultiLvlLbl val="0"/>
      </c:catAx>
      <c:valAx>
        <c:axId val="323215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231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216E3-9B83-4FA5-8C2A-83CA9A7D38E3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F099-ACC8-4DE7-A11E-75037F83D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BF099-ACC8-4DE7-A11E-75037F83D5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7E03-4E34-46B9-A1F6-9EAFDE1A29C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ADD3D-AF4A-4581-8E5C-DD41AB0A1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669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Здоровое питание школьников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342750" cy="434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Любимая пища вашего ребёнка?</a:t>
            </a:r>
            <a:b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sz="4400" i="1" dirty="0" smtClean="0">
                <a:latin typeface="+mj-lt"/>
                <a:cs typeface="Times New Roman" pitchFamily="18" charset="0"/>
              </a:rPr>
              <a:t>Картофель</a:t>
            </a:r>
            <a:r>
              <a:rPr lang="ru-RU" sz="4400" i="1" dirty="0">
                <a:latin typeface="+mj-lt"/>
                <a:cs typeface="Times New Roman" pitchFamily="18" charset="0"/>
              </a:rPr>
              <a:t>, блины, плов, курица, котлеты, тефтели</a:t>
            </a:r>
            <a:r>
              <a:rPr lang="ru-RU" sz="4400" i="1" dirty="0" smtClean="0">
                <a:latin typeface="+mj-lt"/>
                <a:cs typeface="Times New Roman" pitchFamily="18" charset="0"/>
              </a:rPr>
              <a:t>.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Как вы считаете, не соблюдение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правил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рационального питания, могут каким-то образом повлиять на здоровье вашего ребёнка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?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57290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Правильное питание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11760" y="1052736"/>
            <a:ext cx="648072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Пища – единственный источник, с которым учащийся  получает необходимый пластический материал и энергию. Нормальная деятельность головного мозга и организма зависит в основном от качества употребляемой пищи. </a:t>
            </a:r>
          </a:p>
          <a:p>
            <a:r>
              <a:rPr lang="ru-RU" dirty="0" smtClean="0"/>
              <a:t>Родителям полезно знать о том, что «трудный» характер ребенка часто является результатом нерационального питания, что правильное питание улучшает умственные способности, развивает память у детей и таким образом облегчает для него процесс обучения. 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314252" cy="26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Рацион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1124744"/>
            <a:ext cx="5904656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 обеспечивает нормальную деятельность растущего организма  школьника, тем самым, поддерживая его рост, развитие и работоспособность. </a:t>
            </a:r>
          </a:p>
          <a:p>
            <a:r>
              <a:rPr lang="ru-RU" dirty="0" smtClean="0"/>
              <a:t>Для этого необходимо сбалансировать рацион в зависимости от индивидуальных потребностей  учащегося, которые должны соответствовать его возрасту и  полу.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1" y="4005064"/>
            <a:ext cx="3072727" cy="237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011827" cy="225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Польза горячего 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9792" y="1124744"/>
            <a:ext cx="6203032" cy="52565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Наблюдения показали, что дети, получающие горячее питание в условиях школы, меньше устают, у них на более длительный срок сохраняется высокий уровень  работоспособности и выше успеваемость. </a:t>
            </a:r>
          </a:p>
          <a:p>
            <a:r>
              <a:rPr lang="ru-RU" dirty="0" smtClean="0"/>
              <a:t>В связи с этим в задачу медицинского и педагогического персонала школы входит добиваться 100% охвата школьников горячими завтраками и обедами.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" y="4725144"/>
            <a:ext cx="2650906" cy="1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3" y="2852936"/>
            <a:ext cx="2532040" cy="16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2" y="980728"/>
            <a:ext cx="2524631" cy="173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41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Питание школьника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052736"/>
            <a:ext cx="6408712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Питание школьника должно быть сбалансированным. Для здоровья детей важнейшее значение имеет правильное соотношение питательных веществ. В меню школьника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</a:p>
          <a:p>
            <a:r>
              <a:rPr lang="ru-RU" dirty="0" smtClean="0"/>
              <a:t>Эти компоненты самостоятельно не синтезируются в организме, но необходимы для полноценного развития детского организма. Соотношение между белками, жирами и углеводами должно быть 1:1:4.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581176" cy="2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0" y="1196752"/>
            <a:ext cx="2567947" cy="19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>Пищевая пирамида</a:t>
            </a: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064576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7686" y="1643050"/>
            <a:ext cx="4286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>
                <a:cs typeface="Times New Roman" pitchFamily="18" charset="0"/>
              </a:rPr>
              <a:t>    жиросодержащие продукты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мясные продукты, молочные продукты, 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    овощи, фрукты 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>
              <a:cs typeface="Times New Roman" pitchFamily="18" charset="0"/>
            </a:endParaRPr>
          </a:p>
          <a:p>
            <a:pPr lvl="0"/>
            <a:r>
              <a:rPr lang="ru-RU" dirty="0" smtClean="0">
                <a:cs typeface="Times New Roman" pitchFamily="18" charset="0"/>
              </a:rPr>
              <a:t>    зерновые продукты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i="1" u="sng" dirty="0" smtClean="0"/>
              <a:t>Первое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В </a:t>
            </a:r>
            <a:r>
              <a:rPr lang="ru-RU" dirty="0"/>
              <a:t>рацион ребенка должны быть включены все группы продуктов, которые были представлены в нашей пирамиде. Никогда один продукт не сможет заменить другой. Это говорит о том, что очень важно, чтобы в рационе ребенка были представлены все продукты ежедневно.</a:t>
            </a:r>
          </a:p>
          <a:p>
            <a:pPr>
              <a:buNone/>
            </a:pPr>
            <a:r>
              <a:rPr lang="ru-RU" i="1" dirty="0" smtClean="0"/>
              <a:t>            </a:t>
            </a:r>
            <a:r>
              <a:rPr lang="ru-RU" i="1" u="sng" dirty="0" smtClean="0"/>
              <a:t>Второе правило</a:t>
            </a: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Прием </a:t>
            </a:r>
            <a:r>
              <a:rPr lang="ru-RU" dirty="0"/>
              <a:t>пищи 4 – 6 раз в сутки с промежутками 3-3,5 часа. Три основных приема и три перекуса. Завтрак, обед, ужин и второй завтрак, полдник и на ночь – кефир, за 30 мин. до сна. Такое поступление продуктов в организм способствует тому, что вещества усваиваются на нужды организма, на рост и развитие. Необходимо помнить, что жидкая, горячая пища – праздник для желудка. Организм не испытывает стресс.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 </a:t>
            </a:r>
            <a:r>
              <a:rPr lang="ru-RU" sz="2000" i="1" u="sng" dirty="0" smtClean="0">
                <a:cs typeface="Times New Roman" pitchFamily="18" charset="0"/>
              </a:rPr>
              <a:t>Правило третье</a:t>
            </a:r>
            <a:r>
              <a:rPr lang="ru-RU" sz="2000" dirty="0"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              Скажите </a:t>
            </a:r>
            <a:r>
              <a:rPr lang="ru-RU" sz="2000" dirty="0">
                <a:cs typeface="Times New Roman" pitchFamily="18" charset="0"/>
              </a:rPr>
              <a:t>«нет» полуфабрикатам! Они не содержат в своем составе полноценного животного белка, содержат более 30% жира, хотя глазом мы его не видим. Чтобы сделать их вкусными </a:t>
            </a:r>
            <a:r>
              <a:rPr lang="ru-RU" sz="2000" dirty="0" smtClean="0">
                <a:cs typeface="Times New Roman" pitchFamily="18" charset="0"/>
              </a:rPr>
              <a:t>туда добавляют искусственные красители</a:t>
            </a:r>
            <a:r>
              <a:rPr lang="ru-RU" sz="2000" dirty="0">
                <a:cs typeface="Times New Roman" pitchFamily="18" charset="0"/>
              </a:rPr>
              <a:t>, консерванты, </a:t>
            </a:r>
            <a:r>
              <a:rPr lang="ru-RU" sz="2000" dirty="0" err="1">
                <a:cs typeface="Times New Roman" pitchFamily="18" charset="0"/>
              </a:rPr>
              <a:t>ароматизаторы</a:t>
            </a:r>
            <a:r>
              <a:rPr lang="ru-RU" sz="2000" dirty="0">
                <a:cs typeface="Times New Roman" pitchFamily="18" charset="0"/>
              </a:rPr>
              <a:t>, усилители вкуса, – всё то, что плохо влияет на детский организм.</a:t>
            </a:r>
          </a:p>
          <a:p>
            <a:pPr algn="just">
              <a:buNone/>
            </a:pPr>
            <a:r>
              <a:rPr lang="ru-RU" sz="2000" i="1" dirty="0" smtClean="0">
                <a:cs typeface="Times New Roman" pitchFamily="18" charset="0"/>
              </a:rPr>
              <a:t>             </a:t>
            </a:r>
            <a:r>
              <a:rPr lang="ru-RU" sz="2000" i="1" u="sng" dirty="0" smtClean="0">
                <a:cs typeface="Times New Roman" pitchFamily="18" charset="0"/>
              </a:rPr>
              <a:t>Правило четвертое</a:t>
            </a:r>
            <a:r>
              <a:rPr lang="ru-RU" sz="2000" u="sng" dirty="0" smtClean="0">
                <a:cs typeface="Times New Roman" pitchFamily="18" charset="0"/>
              </a:rPr>
              <a:t> </a:t>
            </a:r>
            <a:endParaRPr lang="ru-RU" sz="2000" u="sng" dirty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Очень важно</a:t>
            </a:r>
            <a:r>
              <a:rPr lang="ru-RU" sz="2000" dirty="0">
                <a:cs typeface="Times New Roman" pitchFamily="18" charset="0"/>
              </a:rPr>
              <a:t>, чтобы овощи и фрукты были в нужном количестве. </a:t>
            </a:r>
            <a:endParaRPr lang="ru-RU" sz="2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Это </a:t>
            </a:r>
            <a:r>
              <a:rPr lang="ru-RU" sz="2000" dirty="0">
                <a:cs typeface="Times New Roman" pitchFamily="18" charset="0"/>
              </a:rPr>
              <a:t>400 грамм овощей на обед и на ужин. </a:t>
            </a:r>
            <a:r>
              <a:rPr lang="ru-RU" sz="2000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           300 </a:t>
            </a:r>
            <a:r>
              <a:rPr lang="ru-RU" sz="2000" dirty="0">
                <a:cs typeface="Times New Roman" pitchFamily="18" charset="0"/>
              </a:rPr>
              <a:t>грамм </a:t>
            </a:r>
            <a:r>
              <a:rPr lang="ru-RU" sz="2000" dirty="0" smtClean="0">
                <a:cs typeface="Times New Roman" pitchFamily="18" charset="0"/>
              </a:rPr>
              <a:t>фруктов.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Овощи </a:t>
            </a:r>
            <a:r>
              <a:rPr lang="ru-RU" sz="2000" dirty="0">
                <a:cs typeface="Times New Roman" pitchFamily="18" charset="0"/>
              </a:rPr>
              <a:t>и фрукты должны использоваться по сезону.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          </a:t>
            </a:r>
            <a:r>
              <a:rPr lang="ru-RU" sz="1600" i="1" u="sng" dirty="0" smtClean="0"/>
              <a:t>Правило пятое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ограничить потребление сладостей и газировки. Сладкого должно быть не больше 3% от общего объема обычных продуктов, которые ест ребенок.   Сладостями не нужно заменять ни завтрак, ни обед, ни ужин. Сладости должны идти в дополнение к обеду или полднику. Сладостей можно только 50г в сутки. 1чайная ложка сахара-5г.  </a:t>
            </a:r>
          </a:p>
          <a:p>
            <a:pPr>
              <a:buNone/>
            </a:pPr>
            <a:r>
              <a:rPr lang="ru-RU" sz="1600" dirty="0" smtClean="0"/>
              <a:t>            Сладости </a:t>
            </a:r>
            <a:r>
              <a:rPr lang="ru-RU" sz="1600" dirty="0"/>
              <a:t>должны быть «правильные».</a:t>
            </a:r>
          </a:p>
          <a:p>
            <a:pPr>
              <a:buNone/>
            </a:pPr>
            <a:r>
              <a:rPr lang="ru-RU" sz="1600" i="1" dirty="0" smtClean="0"/>
              <a:t>            Домашняя </a:t>
            </a:r>
            <a:r>
              <a:rPr lang="ru-RU" sz="1600" i="1" dirty="0"/>
              <a:t>выпечка</a:t>
            </a:r>
            <a:r>
              <a:rPr lang="ru-RU" sz="1600" i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Натуральный мармелад, содержащий пектин.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Варенье и мед.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Пастила </a:t>
            </a:r>
            <a:r>
              <a:rPr lang="ru-RU" sz="1600" i="1" dirty="0"/>
              <a:t>с пектином.</a:t>
            </a:r>
            <a:endParaRPr lang="ru-RU" sz="1600" dirty="0"/>
          </a:p>
          <a:p>
            <a:pPr>
              <a:buNone/>
            </a:pPr>
            <a:r>
              <a:rPr lang="ru-RU" sz="1600" i="1" dirty="0" smtClean="0"/>
              <a:t>             Сухофрукты</a:t>
            </a:r>
            <a:r>
              <a:rPr lang="ru-RU" sz="1600" i="1" dirty="0"/>
              <a:t>.</a:t>
            </a:r>
            <a:endParaRPr lang="ru-RU" sz="1600" dirty="0"/>
          </a:p>
          <a:p>
            <a:pPr>
              <a:buNone/>
            </a:pPr>
            <a:r>
              <a:rPr lang="ru-RU" sz="1600" dirty="0" smtClean="0"/>
              <a:t>                          Все </a:t>
            </a:r>
            <a:r>
              <a:rPr lang="ru-RU" sz="1600" dirty="0"/>
              <a:t>эти сладости ребенок может употреблять.</a:t>
            </a:r>
          </a:p>
          <a:p>
            <a:pPr>
              <a:buNone/>
            </a:pPr>
            <a:r>
              <a:rPr lang="ru-RU" sz="1600" i="1" dirty="0" smtClean="0"/>
              <a:t>             Сладкая </a:t>
            </a:r>
            <a:r>
              <a:rPr lang="ru-RU" sz="1600" i="1" dirty="0"/>
              <a:t>вода</a:t>
            </a:r>
            <a:r>
              <a:rPr lang="ru-RU" sz="1600" dirty="0"/>
              <a:t>. </a:t>
            </a:r>
            <a:r>
              <a:rPr lang="ru-RU" sz="1600" dirty="0" smtClean="0"/>
              <a:t>Питье это или </a:t>
            </a:r>
            <a:r>
              <a:rPr lang="ru-RU" sz="1600" dirty="0"/>
              <a:t>еда? Большинство детей считает, что питье. Это еда.  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В </a:t>
            </a:r>
            <a:r>
              <a:rPr lang="ru-RU" sz="1600" dirty="0"/>
              <a:t>200 мл сладкой воды содержится 10 кусков сахара.  </a:t>
            </a:r>
          </a:p>
          <a:p>
            <a:pPr>
              <a:buNone/>
            </a:pPr>
            <a:r>
              <a:rPr lang="ru-RU" sz="1600" dirty="0" smtClean="0"/>
              <a:t>             Необходимо </a:t>
            </a:r>
            <a:r>
              <a:rPr lang="ru-RU" sz="1600" dirty="0"/>
              <a:t>выпивать  около 1,5 л </a:t>
            </a:r>
            <a:r>
              <a:rPr lang="ru-RU" sz="1600" dirty="0" smtClean="0"/>
              <a:t>обычной воды в </a:t>
            </a:r>
            <a:r>
              <a:rPr lang="ru-RU" sz="1600" dirty="0"/>
              <a:t>день. 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Газированная </a:t>
            </a:r>
            <a:r>
              <a:rPr lang="ru-RU" sz="1600" dirty="0"/>
              <a:t>вода и кофе полезной жидкостью не являются.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  </a:t>
            </a:r>
            <a:br>
              <a:rPr lang="ru-RU" sz="60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«</a:t>
            </a:r>
            <a:r>
              <a:rPr lang="ru-RU" sz="5400" b="1" i="1" dirty="0">
                <a:solidFill>
                  <a:schemeClr val="tx2"/>
                </a:solidFill>
                <a:cs typeface="Times New Roman" pitchFamily="18" charset="0"/>
              </a:rPr>
              <a:t>Составь </a:t>
            </a:r>
            <a:r>
              <a:rPr lang="ru-RU" sz="5400" b="1" i="1" dirty="0" smtClean="0">
                <a:solidFill>
                  <a:schemeClr val="tx2"/>
                </a:solidFill>
                <a:cs typeface="Times New Roman" pitchFamily="18" charset="0"/>
              </a:rPr>
              <a:t>предложение»:</a:t>
            </a:r>
            <a: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5400" b="1" dirty="0">
                <a:solidFill>
                  <a:schemeClr val="tx2"/>
                </a:solidFill>
                <a:cs typeface="Times New Roman" pitchFamily="18" charset="0"/>
              </a:rPr>
            </a:br>
            <a:endParaRPr lang="ru-RU" sz="5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</a:t>
            </a:r>
          </a:p>
          <a:p>
            <a:pPr algn="just">
              <a:buNone/>
            </a:pPr>
            <a:r>
              <a:rPr lang="ru-RU" sz="4800" dirty="0" smtClean="0">
                <a:cs typeface="Times New Roman" pitchFamily="18" charset="0"/>
              </a:rPr>
              <a:t>ЗДО</a:t>
            </a:r>
            <a:r>
              <a:rPr lang="ru-RU" sz="4800" dirty="0">
                <a:cs typeface="Times New Roman" pitchFamily="18" charset="0"/>
              </a:rPr>
              <a:t>, </a:t>
            </a:r>
            <a:r>
              <a:rPr lang="ru-RU" sz="4800" dirty="0" smtClean="0">
                <a:cs typeface="Times New Roman" pitchFamily="18" charset="0"/>
              </a:rPr>
              <a:t>НЕ</a:t>
            </a:r>
            <a:r>
              <a:rPr lang="ru-RU" sz="4800" dirty="0">
                <a:cs typeface="Times New Roman" pitchFamily="18" charset="0"/>
              </a:rPr>
              <a:t>В</a:t>
            </a:r>
            <a:r>
              <a:rPr lang="ru-RU" sz="4800" dirty="0" smtClean="0">
                <a:cs typeface="Times New Roman" pitchFamily="18" charset="0"/>
              </a:rPr>
              <a:t>, </a:t>
            </a:r>
            <a:r>
              <a:rPr lang="ru-RU" sz="4800" dirty="0">
                <a:cs typeface="Times New Roman" pitchFamily="18" charset="0"/>
              </a:rPr>
              <a:t>БЕЗ, НО, ЗДО, </a:t>
            </a:r>
            <a:r>
              <a:rPr lang="ru-RU" sz="4800" dirty="0" smtClean="0">
                <a:cs typeface="Times New Roman" pitchFamily="18" charset="0"/>
              </a:rPr>
              <a:t> НИЧТО</a:t>
            </a:r>
            <a:r>
              <a:rPr lang="en-US" sz="4800" dirty="0" smtClean="0">
                <a:cs typeface="Times New Roman" pitchFamily="18" charset="0"/>
              </a:rPr>
              <a:t>, </a:t>
            </a:r>
            <a:r>
              <a:rPr lang="ru-RU" sz="4800" dirty="0" smtClean="0">
                <a:cs typeface="Times New Roman" pitchFamily="18" charset="0"/>
              </a:rPr>
              <a:t>РОВЬЯ</a:t>
            </a:r>
            <a:r>
              <a:rPr lang="ru-RU" sz="4800" dirty="0">
                <a:cs typeface="Times New Roman" pitchFamily="18" charset="0"/>
              </a:rPr>
              <a:t>, СЕ, </a:t>
            </a:r>
            <a:r>
              <a:rPr lang="ru-RU" sz="4800" dirty="0" smtClean="0">
                <a:cs typeface="Times New Roman" pitchFamily="18" charset="0"/>
              </a:rPr>
              <a:t>РОВЬЕ</a:t>
            </a:r>
            <a:endParaRPr lang="ru-RU" sz="4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Правила питания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i="1" u="sng" dirty="0" smtClean="0"/>
              <a:t>Правило шестое</a:t>
            </a:r>
            <a:r>
              <a:rPr lang="ru-RU" dirty="0"/>
              <a:t>  </a:t>
            </a:r>
          </a:p>
          <a:p>
            <a:pPr>
              <a:buNone/>
            </a:pPr>
            <a:r>
              <a:rPr lang="ru-RU" dirty="0" smtClean="0"/>
              <a:t>    Чтобы </a:t>
            </a:r>
            <a:r>
              <a:rPr lang="ru-RU" dirty="0"/>
              <a:t>продукты правильно усваивались, их нельзя жарить. Без панировки и фритюра. Когда мы готовим «неправильно», еда впитывает масло и жир. А с добавлением масла, майонеза, сыра мы увеличиваем калорийность продукта.   «Правильное» приготовление – отваривать, печь, тушить, готовить на пару и гриле.</a:t>
            </a:r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u="sng" dirty="0" smtClean="0"/>
              <a:t>Седьмое правило -</a:t>
            </a:r>
            <a:r>
              <a:rPr lang="ru-RU" dirty="0" smtClean="0"/>
              <a:t> </a:t>
            </a:r>
            <a:r>
              <a:rPr lang="ru-RU" i="1" dirty="0"/>
              <a:t>Золотое правило диетологов.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Иметь </a:t>
            </a:r>
            <a:r>
              <a:rPr lang="ru-RU" dirty="0"/>
              <a:t>чувство меры. </a:t>
            </a:r>
          </a:p>
          <a:p>
            <a:pPr>
              <a:buNone/>
            </a:pPr>
            <a:r>
              <a:rPr lang="ru-RU" dirty="0" smtClean="0"/>
              <a:t>     Не </a:t>
            </a:r>
            <a:r>
              <a:rPr lang="ru-RU" dirty="0"/>
              <a:t>наелся – значит, наелся, </a:t>
            </a:r>
          </a:p>
          <a:p>
            <a:pPr>
              <a:buNone/>
            </a:pPr>
            <a:r>
              <a:rPr lang="ru-RU" dirty="0" smtClean="0"/>
              <a:t>     наелся </a:t>
            </a:r>
            <a:r>
              <a:rPr lang="ru-RU" dirty="0"/>
              <a:t>– значит, объелся, </a:t>
            </a:r>
          </a:p>
          <a:p>
            <a:pPr>
              <a:buNone/>
            </a:pPr>
            <a:r>
              <a:rPr lang="ru-RU" dirty="0" smtClean="0"/>
              <a:t>     объелся </a:t>
            </a:r>
            <a:r>
              <a:rPr lang="ru-RU" dirty="0"/>
              <a:t>– значит, отравился!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solidFill>
                  <a:schemeClr val="tx2"/>
                </a:solidFill>
              </a:rPr>
              <a:t>Ответьте, пожалуйста, на следующие вопросы: </a:t>
            </a:r>
            <a:r>
              <a:rPr lang="ru-RU" sz="47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Какие вопросы, затронутые на собрании, на ваш взгляд вызвали наибольший интерес?      </a:t>
            </a:r>
          </a:p>
          <a:p>
            <a:pPr lvl="0"/>
            <a:r>
              <a:rPr lang="ru-RU" dirty="0"/>
              <a:t>Помогла ли вам наша встреча решить проблемы с организацией питания детей дома и  в школе? Какие?</a:t>
            </a:r>
          </a:p>
          <a:p>
            <a:pPr lvl="0"/>
            <a:r>
              <a:rPr lang="ru-RU" dirty="0"/>
              <a:t>Изменилось ли ваше отношение к режиму питания ребенка,  гигиене и продуктам питания?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24034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tx2"/>
                </a:solidFill>
              </a:rPr>
              <a:t>Пожелания </a:t>
            </a:r>
            <a:r>
              <a:rPr lang="ru-RU" sz="4300" b="1" dirty="0">
                <a:solidFill>
                  <a:schemeClr val="tx2"/>
                </a:solidFill>
              </a:rPr>
              <a:t>родителям </a:t>
            </a:r>
            <a:endParaRPr lang="ru-RU" sz="4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lvl="0"/>
            <a:r>
              <a:rPr lang="ru-RU" dirty="0"/>
              <a:t>Совместно со своим ребёнком выработать наиболее рациональный режим питания и всячески содействовать его выполнению.</a:t>
            </a:r>
          </a:p>
          <a:p>
            <a:pPr lvl="0"/>
            <a:r>
              <a:rPr lang="ru-RU" dirty="0"/>
              <a:t>Объяснить ребенку, что горячие питание в школе необходимо для его здоровья и успешной учебы</a:t>
            </a:r>
          </a:p>
          <a:p>
            <a:pPr lvl="0"/>
            <a:r>
              <a:rPr lang="ru-RU" dirty="0"/>
              <a:t>Витаминизировать питание детей в период инфекционных заболеваний.</a:t>
            </a:r>
          </a:p>
          <a:p>
            <a:pPr lvl="0"/>
            <a:r>
              <a:rPr lang="ru-RU" dirty="0"/>
              <a:t>Воспитывать самопознание у детей, заботу о своём здоровье.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6000" dirty="0" smtClean="0"/>
              <a:t> «</a:t>
            </a:r>
            <a:r>
              <a:rPr lang="ru-RU" sz="6000" dirty="0"/>
              <a:t>Здоровье – не все, но без здоровья – ничто</a:t>
            </a:r>
            <a:r>
              <a:rPr lang="ru-RU" sz="6000" dirty="0" smtClean="0"/>
              <a:t>»                                                                  </a:t>
            </a:r>
          </a:p>
          <a:p>
            <a:pPr algn="r">
              <a:buNone/>
            </a:pPr>
            <a:r>
              <a:rPr lang="ru-RU" sz="6000" dirty="0" smtClean="0"/>
              <a:t>Сократ</a:t>
            </a:r>
            <a:r>
              <a:rPr lang="ru-RU" sz="6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Притча</a:t>
            </a:r>
            <a: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cs typeface="Times New Roman" pitchFamily="18" charset="0"/>
              </a:rPr>
              <a:t>Тихая</a:t>
            </a:r>
            <a:r>
              <a:rPr lang="ru-RU" dirty="0">
                <a:cs typeface="Times New Roman" pitchFamily="18" charset="0"/>
              </a:rPr>
              <a:t>, полноводная река, в ней купаются дети, не очень умеющие плавать. Впереди – огромный, кипящий водопад. Течение уносит детей, они оказываются в падающем потоке воды, рискуя разбиться и погибнуть, а мы, взрослые, стоим внизу, протягиваем руки и пытаемся их спасти, в то время как все мы должны были бы быть наверху, где спокойное течение, и учить их плавать.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+mj-lt"/>
                <a:cs typeface="Times New Roman" pitchFamily="18" charset="0"/>
              </a:rPr>
              <a:t>«</a:t>
            </a:r>
            <a:r>
              <a:rPr lang="ru-RU" sz="4800" dirty="0">
                <a:latin typeface="+mj-lt"/>
                <a:cs typeface="Times New Roman" pitchFamily="18" charset="0"/>
              </a:rPr>
              <a:t>Что на Ваш взгляд означает правильное питание»?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Правильное питание</a:t>
            </a:r>
            <a:endParaRPr lang="ru-RU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72434" cy="509603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cs typeface="Times New Roman" pitchFamily="18" charset="0"/>
              </a:rPr>
              <a:t>Правильное питание</a:t>
            </a:r>
            <a:r>
              <a:rPr lang="ru-RU" sz="2400" dirty="0">
                <a:cs typeface="Times New Roman" pitchFamily="18" charset="0"/>
              </a:rPr>
              <a:t> - наличие в меню всех необходимых питательных веществ.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сбалансированное питание с поступлением всех необходимых веществ, в том числе холестерина, углеводов и клетчатки, нужного количества витаминов, минеральных веществ и микроэлементов.</a:t>
            </a:r>
          </a:p>
          <a:p>
            <a:pPr algn="just"/>
            <a:endParaRPr lang="ru-RU" sz="2400" i="1" dirty="0" smtClean="0"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cs typeface="Times New Roman" pitchFamily="18" charset="0"/>
              </a:rPr>
              <a:t>Правильное </a:t>
            </a:r>
            <a:r>
              <a:rPr lang="ru-RU" sz="2400" b="1" i="1" dirty="0">
                <a:cs typeface="Times New Roman" pitchFamily="18" charset="0"/>
              </a:rPr>
              <a:t>питание</a:t>
            </a:r>
            <a:r>
              <a:rPr lang="ru-RU" sz="2400" dirty="0">
                <a:cs typeface="Times New Roman" pitchFamily="18" charset="0"/>
              </a:rPr>
              <a:t> - это ограничение поступления вредных веществ. Начать ограничивать себя нужно от более вредного к менее вредному - например, от газированной воды до рафинированных продуктов, таких как </a:t>
            </a:r>
            <a:r>
              <a:rPr lang="ru-RU" sz="2400" dirty="0" smtClean="0">
                <a:cs typeface="Times New Roman" pitchFamily="18" charset="0"/>
              </a:rPr>
              <a:t>сахар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Завтракает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ребёнок?</a:t>
            </a: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28654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tx2"/>
                </a:solidFill>
                <a:cs typeface="Times New Roman" pitchFamily="18" charset="0"/>
              </a:rPr>
              <a:t>Сколько </a:t>
            </a:r>
            <a:r>
              <a:rPr lang="ru-RU" sz="4000" b="1" dirty="0">
                <a:solidFill>
                  <a:schemeClr val="tx2"/>
                </a:solidFill>
                <a:cs typeface="Times New Roman" pitchFamily="18" charset="0"/>
              </a:rPr>
              <a:t>раз в день питается ваш ребёнок?</a:t>
            </a:r>
            <a:r>
              <a:rPr lang="ru-RU" sz="4000" dirty="0">
                <a:cs typeface="Times New Roman" pitchFamily="18" charset="0"/>
              </a:rPr>
              <a:t/>
            </a:r>
            <a:br>
              <a:rPr lang="ru-RU" sz="4000" dirty="0"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2071678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cs typeface="Times New Roman" pitchFamily="18" charset="0"/>
              </a:rPr>
              <a:t>Питается 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ли ваш ребёнок </a:t>
            </a:r>
            <a:r>
              <a:rPr lang="ru-RU" sz="3600" b="1" dirty="0" err="1">
                <a:solidFill>
                  <a:schemeClr val="tx2"/>
                </a:solidFill>
                <a:cs typeface="Times New Roman" pitchFamily="18" charset="0"/>
              </a:rPr>
              <a:t>фаст-фудом</a:t>
            </a:r>
            <a:r>
              <a:rPr lang="ru-RU" sz="3600" b="1" dirty="0">
                <a:solidFill>
                  <a:schemeClr val="tx2"/>
                </a:solidFill>
                <a:cs typeface="Times New Roman" pitchFamily="18" charset="0"/>
              </a:rPr>
              <a:t>?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85852" y="2214554"/>
          <a:ext cx="6285600" cy="335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</TotalTime>
  <Words>768</Words>
  <Application>Microsoft Office PowerPoint</Application>
  <PresentationFormat>Экран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Здоровое питание школьников</vt:lpstr>
      <vt:lpstr>   «Составь предложение»: </vt:lpstr>
      <vt:lpstr>Презентация PowerPoint</vt:lpstr>
      <vt:lpstr>Притча </vt:lpstr>
      <vt:lpstr>Презентация PowerPoint</vt:lpstr>
      <vt:lpstr>Правильное питание</vt:lpstr>
      <vt:lpstr> Завтракает ли ваш ребёнок? </vt:lpstr>
      <vt:lpstr>   Сколько раз в день питается ваш ребёнок?   </vt:lpstr>
      <vt:lpstr> Питается ли ваш ребёнок фаст-фудом?</vt:lpstr>
      <vt:lpstr> Любимая пища вашего ребёнка? </vt:lpstr>
      <vt:lpstr>Как вы считаете, не соблюдение правил рационального питания, могут каким-то образом повлиять на здоровье вашего ребёнка?</vt:lpstr>
      <vt:lpstr>Правильное питание</vt:lpstr>
      <vt:lpstr>Рацион питания</vt:lpstr>
      <vt:lpstr>Польза горячего питания</vt:lpstr>
      <vt:lpstr>Питание школьника</vt:lpstr>
      <vt:lpstr>Пищевая пирамида</vt:lpstr>
      <vt:lpstr>Правила питания</vt:lpstr>
      <vt:lpstr>Правила питания</vt:lpstr>
      <vt:lpstr>Правила питания</vt:lpstr>
      <vt:lpstr>Правила питания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49</cp:revision>
  <dcterms:created xsi:type="dcterms:W3CDTF">2020-09-15T12:02:07Z</dcterms:created>
  <dcterms:modified xsi:type="dcterms:W3CDTF">2021-02-25T18:42:05Z</dcterms:modified>
</cp:coreProperties>
</file>